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68" r:id="rId5"/>
    <p:sldId id="425" r:id="rId6"/>
    <p:sldId id="393" r:id="rId7"/>
    <p:sldId id="400" r:id="rId8"/>
    <p:sldId id="395" r:id="rId9"/>
    <p:sldId id="436" r:id="rId10"/>
    <p:sldId id="428" r:id="rId11"/>
    <p:sldId id="433" r:id="rId12"/>
    <p:sldId id="434" r:id="rId13"/>
    <p:sldId id="435" r:id="rId14"/>
    <p:sldId id="437" r:id="rId15"/>
    <p:sldId id="442" r:id="rId16"/>
    <p:sldId id="443" r:id="rId17"/>
    <p:sldId id="445" r:id="rId18"/>
    <p:sldId id="446" r:id="rId19"/>
    <p:sldId id="447" r:id="rId20"/>
    <p:sldId id="432" r:id="rId21"/>
    <p:sldId id="35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02" y="36"/>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10/12/2024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10/12/2024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719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24" name="Rectangle 23"/>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451" y="3050888"/>
            <a:ext cx="5289034" cy="3173420"/>
          </a:xfrm>
          <a:prstGeom prst="rect">
            <a:avLst/>
          </a:prstGeom>
        </p:spPr>
      </p:pic>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4321" y="3050888"/>
            <a:ext cx="5228935" cy="3137361"/>
          </a:xfrm>
          <a:prstGeom prst="rect">
            <a:avLst/>
          </a:prstGeom>
        </p:spPr>
      </p:pic>
      <p:grpSp>
        <p:nvGrpSpPr>
          <p:cNvPr id="5" name="Group 4"/>
          <p:cNvGrpSpPr/>
          <p:nvPr/>
        </p:nvGrpSpPr>
        <p:grpSpPr>
          <a:xfrm>
            <a:off x="7583026" y="2069343"/>
            <a:ext cx="3191523" cy="589791"/>
            <a:chOff x="7583026" y="2069343"/>
            <a:chExt cx="3191523" cy="589791"/>
          </a:xfrm>
        </p:grpSpPr>
        <p:pic>
          <p:nvPicPr>
            <p:cNvPr id="15" name="Picture 14"/>
            <p:cNvPicPr>
              <a:picLocks noChangeAspect="1"/>
            </p:cNvPicPr>
            <p:nvPr/>
          </p:nvPicPr>
          <p:blipFill>
            <a:blip r:embed="rId5"/>
            <a:stretch>
              <a:fillRect/>
            </a:stretch>
          </p:blipFill>
          <p:spPr>
            <a:xfrm>
              <a:off x="7583026" y="2069343"/>
              <a:ext cx="3191523" cy="589791"/>
            </a:xfrm>
            <a:prstGeom prst="rect">
              <a:avLst/>
            </a:prstGeom>
          </p:spPr>
        </p:pic>
        <p:sp>
          <p:nvSpPr>
            <p:cNvPr id="4" name="Rectangle 3"/>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5320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11" name="Rectangle 10"/>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1731" y="3040568"/>
            <a:ext cx="5248753" cy="3149252"/>
          </a:xfrm>
          <a:prstGeom prst="rect">
            <a:avLst/>
          </a:prstGeom>
        </p:spPr>
      </p:pic>
      <p:pic>
        <p:nvPicPr>
          <p:cNvPr id="16" name="Pictur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3239" y="3017874"/>
            <a:ext cx="5368933" cy="3221360"/>
          </a:xfrm>
          <a:prstGeom prst="rect">
            <a:avLst/>
          </a:prstGeom>
        </p:spPr>
      </p:pic>
    </p:spTree>
    <p:extLst>
      <p:ext uri="{BB962C8B-B14F-4D97-AF65-F5344CB8AC3E}">
        <p14:creationId xmlns:p14="http://schemas.microsoft.com/office/powerpoint/2010/main" val="420304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16769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10 % </a:t>
            </a:r>
            <a:r>
              <a:rPr lang="en-US" sz="1600" dirty="0">
                <a:latin typeface="Times New Roman" panose="02020603050405020304" pitchFamily="18" charset="0"/>
                <a:cs typeface="Times New Roman" panose="02020603050405020304" pitchFamily="18" charset="0"/>
              </a:rPr>
              <a:t>into the gas network, </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grpSp>
        <p:nvGrpSpPr>
          <p:cNvPr id="16" name="Group 15"/>
          <p:cNvGrpSpPr/>
          <p:nvPr/>
        </p:nvGrpSpPr>
        <p:grpSpPr>
          <a:xfrm>
            <a:off x="8256984" y="1960519"/>
            <a:ext cx="3576776" cy="643027"/>
            <a:chOff x="7583026" y="2069343"/>
            <a:chExt cx="3191523" cy="589791"/>
          </a:xfrm>
        </p:grpSpPr>
        <p:pic>
          <p:nvPicPr>
            <p:cNvPr id="18" name="Picture 17"/>
            <p:cNvPicPr>
              <a:picLocks noChangeAspect="1"/>
            </p:cNvPicPr>
            <p:nvPr/>
          </p:nvPicPr>
          <p:blipFill>
            <a:blip r:embed="rId3"/>
            <a:stretch>
              <a:fillRect/>
            </a:stretch>
          </p:blipFill>
          <p:spPr>
            <a:xfrm>
              <a:off x="7583026" y="2069343"/>
              <a:ext cx="3191523" cy="589791"/>
            </a:xfrm>
            <a:prstGeom prst="rect">
              <a:avLst/>
            </a:prstGeom>
          </p:spPr>
        </p:pic>
        <p:sp>
          <p:nvSpPr>
            <p:cNvPr id="21" name="Rectangle 20"/>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4" name="Rectangle 23"/>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20 % </a:t>
            </a:r>
            <a:r>
              <a:rPr lang="en-US" sz="1600" dirty="0">
                <a:latin typeface="Times New Roman" panose="02020603050405020304" pitchFamily="18" charset="0"/>
                <a:cs typeface="Times New Roman" panose="02020603050405020304" pitchFamily="18" charset="0"/>
              </a:rPr>
              <a:t>into the gas network,</a:t>
            </a:r>
            <a:endParaRPr lang="en-US" sz="1600" b="1"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9" name="Picture 1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7301" y="3255693"/>
            <a:ext cx="5062191" cy="3037314"/>
          </a:xfrm>
          <a:prstGeom prst="rect">
            <a:avLst/>
          </a:prstGeom>
        </p:spPr>
      </p:pic>
      <p:pic>
        <p:nvPicPr>
          <p:cNvPr id="25" name="Picture 2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71570" y="3255693"/>
            <a:ext cx="5062190" cy="3037314"/>
          </a:xfrm>
          <a:prstGeom prst="rect">
            <a:avLst/>
          </a:prstGeom>
        </p:spPr>
      </p:pic>
    </p:spTree>
    <p:extLst>
      <p:ext uri="{BB962C8B-B14F-4D97-AF65-F5344CB8AC3E}">
        <p14:creationId xmlns:p14="http://schemas.microsoft.com/office/powerpoint/2010/main" val="34091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036007"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50 % </a:t>
            </a:r>
            <a:r>
              <a:rPr lang="en-US" sz="1600" dirty="0">
                <a:latin typeface="Times New Roman" panose="02020603050405020304" pitchFamily="18" charset="0"/>
                <a:cs typeface="Times New Roman" panose="02020603050405020304" pitchFamily="18" charset="0"/>
              </a:rPr>
              <a:t>into the gas network,</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 </a:t>
            </a:r>
            <a:r>
              <a:rPr lang="en-US" sz="1600" dirty="0">
                <a:latin typeface="Times New Roman" panose="02020603050405020304" pitchFamily="18" charset="0"/>
                <a:cs typeface="Times New Roman" panose="02020603050405020304" pitchFamily="18" charset="0"/>
              </a:rPr>
              <a:t>into the gas network,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0892" y="3255286"/>
            <a:ext cx="5062868" cy="3037721"/>
          </a:xfrm>
          <a:prstGeom prst="rect">
            <a:avLst/>
          </a:prstGeom>
        </p:spPr>
      </p:pic>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91188" y="3255062"/>
            <a:ext cx="5063242" cy="3037945"/>
          </a:xfrm>
          <a:prstGeom prst="rect">
            <a:avLst/>
          </a:prstGeom>
        </p:spPr>
      </p:pic>
      <p:grpSp>
        <p:nvGrpSpPr>
          <p:cNvPr id="2" name="Group 1">
            <a:extLst>
              <a:ext uri="{FF2B5EF4-FFF2-40B4-BE49-F238E27FC236}">
                <a16:creationId xmlns:a16="http://schemas.microsoft.com/office/drawing/2014/main" id="{2637136B-1C51-6895-F859-50D8B5F580AF}"/>
              </a:ext>
            </a:extLst>
          </p:cNvPr>
          <p:cNvGrpSpPr/>
          <p:nvPr/>
        </p:nvGrpSpPr>
        <p:grpSpPr>
          <a:xfrm>
            <a:off x="8256984" y="1960519"/>
            <a:ext cx="3576776" cy="643027"/>
            <a:chOff x="7583026" y="2069343"/>
            <a:chExt cx="3191523" cy="589791"/>
          </a:xfrm>
        </p:grpSpPr>
        <p:pic>
          <p:nvPicPr>
            <p:cNvPr id="3" name="Picture 2">
              <a:extLst>
                <a:ext uri="{FF2B5EF4-FFF2-40B4-BE49-F238E27FC236}">
                  <a16:creationId xmlns:a16="http://schemas.microsoft.com/office/drawing/2014/main" id="{65A2E036-9A13-0951-307A-9993AAE42290}"/>
                </a:ext>
              </a:extLst>
            </p:cNvPr>
            <p:cNvPicPr>
              <a:picLocks noChangeAspect="1"/>
            </p:cNvPicPr>
            <p:nvPr/>
          </p:nvPicPr>
          <p:blipFill>
            <a:blip r:embed="rId5"/>
            <a:stretch>
              <a:fillRect/>
            </a:stretch>
          </p:blipFill>
          <p:spPr>
            <a:xfrm>
              <a:off x="7583026" y="2069343"/>
              <a:ext cx="3191523" cy="589791"/>
            </a:xfrm>
            <a:prstGeom prst="rect">
              <a:avLst/>
            </a:prstGeom>
          </p:spPr>
        </p:pic>
        <p:sp>
          <p:nvSpPr>
            <p:cNvPr id="4" name="Rectangle 3">
              <a:extLst>
                <a:ext uri="{FF2B5EF4-FFF2-40B4-BE49-F238E27FC236}">
                  <a16:creationId xmlns:a16="http://schemas.microsoft.com/office/drawing/2014/main" id="{D4D726D9-05E5-C5A1-4125-AEE9D5669B6E}"/>
                </a:ext>
              </a:extLst>
            </p:cNvPr>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Rectangle 6">
            <a:extLst>
              <a:ext uri="{FF2B5EF4-FFF2-40B4-BE49-F238E27FC236}">
                <a16:creationId xmlns:a16="http://schemas.microsoft.com/office/drawing/2014/main" id="{ABF65111-D8B1-0EC8-047A-B373893C1416}"/>
              </a:ext>
            </a:extLst>
          </p:cNvPr>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Tree>
    <p:extLst>
      <p:ext uri="{BB962C8B-B14F-4D97-AF65-F5344CB8AC3E}">
        <p14:creationId xmlns:p14="http://schemas.microsoft.com/office/powerpoint/2010/main" val="32408895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320043" y="2582296"/>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20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4" name="Rectangle 13"/>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5" name="Rectangle 14"/>
          <p:cNvSpPr/>
          <p:nvPr/>
        </p:nvSpPr>
        <p:spPr>
          <a:xfrm>
            <a:off x="24308" y="1360558"/>
            <a:ext cx="12036007" cy="400110"/>
          </a:xfrm>
          <a:prstGeom prst="rect">
            <a:avLst/>
          </a:prstGeom>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a:t>
            </a:r>
            <a:r>
              <a:rPr lang="en-US" dirty="0">
                <a:latin typeface="Times New Roman" panose="02020603050405020304" pitchFamily="18" charset="0"/>
                <a:cs typeface="Times New Roman" panose="02020603050405020304" pitchFamily="18" charset="0"/>
              </a:rPr>
              <a:t>&amp;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2050). </a:t>
            </a:r>
          </a:p>
        </p:txBody>
      </p:sp>
      <p:sp>
        <p:nvSpPr>
          <p:cNvPr id="16" name="Rectangle 15"/>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7" name="Rectangle 16"/>
          <p:cNvSpPr/>
          <p:nvPr/>
        </p:nvSpPr>
        <p:spPr>
          <a:xfrm>
            <a:off x="66581" y="2582230"/>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10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8" name="Rectangle 17"/>
          <p:cNvSpPr/>
          <p:nvPr/>
        </p:nvSpPr>
        <p:spPr>
          <a:xfrm>
            <a:off x="8551310" y="2595466"/>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100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39290" y="2972523"/>
            <a:ext cx="3514065" cy="2108439"/>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70556" y="2972523"/>
            <a:ext cx="3514066" cy="2108439"/>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0659" y="2989868"/>
            <a:ext cx="3485157" cy="2091094"/>
          </a:xfrm>
          <a:prstGeom prst="rect">
            <a:avLst/>
          </a:prstGeom>
        </p:spPr>
      </p:pic>
      <p:sp>
        <p:nvSpPr>
          <p:cNvPr id="19" name="Rectangle 18"/>
          <p:cNvSpPr/>
          <p:nvPr/>
        </p:nvSpPr>
        <p:spPr>
          <a:xfrm>
            <a:off x="24308" y="1860820"/>
            <a:ext cx="4980374"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Energy </a:t>
            </a:r>
            <a:r>
              <a:rPr lang="en-US" sz="2000" dirty="0" smtClean="0">
                <a:latin typeface="Times New Roman" panose="02020603050405020304" pitchFamily="18" charset="0"/>
                <a:cs typeface="Times New Roman" panose="02020603050405020304" pitchFamily="18" charset="0"/>
              </a:rPr>
              <a:t>Mix </a:t>
            </a:r>
            <a:r>
              <a:rPr lang="en-US" sz="2000" smtClean="0">
                <a:latin typeface="Times New Roman" panose="02020603050405020304" pitchFamily="18" charset="0"/>
                <a:cs typeface="Times New Roman" panose="02020603050405020304" pitchFamily="18" charset="0"/>
              </a:rPr>
              <a:t>of the Hydrogen </a:t>
            </a:r>
            <a:r>
              <a:rPr lang="en-US" sz="2000" dirty="0" smtClean="0">
                <a:latin typeface="Times New Roman" panose="02020603050405020304" pitchFamily="18" charset="0"/>
                <a:cs typeface="Times New Roman" panose="02020603050405020304" pitchFamily="18" charset="0"/>
              </a:rPr>
              <a:t>Technologies: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483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405015"/>
            <a:ext cx="12015105" cy="3970318"/>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demonstrates that while the applied social and technical interventions effectively reduce gas demand, their impact on overall CO₂ emissions remains limited with the existing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Prioritising</a:t>
            </a:r>
            <a:r>
              <a:rPr lang="en-US" dirty="0">
                <a:latin typeface="Times New Roman" panose="02020603050405020304" pitchFamily="18" charset="0"/>
                <a:cs typeface="Times New Roman" panose="02020603050405020304" pitchFamily="18" charset="0"/>
              </a:rPr>
              <a:t> solutions that </a:t>
            </a:r>
            <a:r>
              <a:rPr lang="en-US" dirty="0" err="1">
                <a:latin typeface="Times New Roman" panose="02020603050405020304" pitchFamily="18" charset="0"/>
                <a:cs typeface="Times New Roman" panose="02020603050405020304" pitchFamily="18" charset="0"/>
              </a:rPr>
              <a:t>minimise</a:t>
            </a:r>
            <a:r>
              <a:rPr lang="en-US" dirty="0">
                <a:latin typeface="Times New Roman" panose="02020603050405020304" pitchFamily="18" charset="0"/>
                <a:cs typeface="Times New Roman" panose="02020603050405020304" pitchFamily="18" charset="0"/>
              </a:rPr>
              <a:t> lifestyle and cost impacts for residents is vital for supporting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efforts.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significant gap between gas and electricity demand during peak heating periods indicates the need for substantial infrastructure upgrades to support low-carbon technologies, such as renewables, heat pumps, and hydrogen boilers.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Carbon Capture and Storage (CCS) technology could play an important role as an effective option to </a:t>
            </a:r>
            <a:r>
              <a:rPr lang="en-US" dirty="0" err="1">
                <a:latin typeface="Times New Roman" panose="02020603050405020304" pitchFamily="18" charset="0"/>
                <a:cs typeface="Times New Roman" panose="02020603050405020304" pitchFamily="18" charset="0"/>
              </a:rPr>
              <a:t>decarbonise</a:t>
            </a:r>
            <a:r>
              <a:rPr lang="en-US" dirty="0">
                <a:latin typeface="Times New Roman" panose="02020603050405020304" pitchFamily="18" charset="0"/>
                <a:cs typeface="Times New Roman" panose="02020603050405020304" pitchFamily="18" charset="0"/>
              </a:rPr>
              <a:t> residential heating demand.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Additionally, hydrogen blending into the gas network could help in reducing the emissions while still meeting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4288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pic>
        <p:nvPicPr>
          <p:cNvPr id="3" name="Picture 2"/>
          <p:cNvPicPr>
            <a:picLocks noChangeAspect="1"/>
          </p:cNvPicPr>
          <p:nvPr/>
        </p:nvPicPr>
        <p:blipFill>
          <a:blip r:embed="rId3"/>
          <a:stretch>
            <a:fillRect/>
          </a:stretch>
        </p:blipFill>
        <p:spPr>
          <a:xfrm>
            <a:off x="7945421" y="3885357"/>
            <a:ext cx="4202806" cy="2083675"/>
          </a:xfrm>
          <a:prstGeom prst="rect">
            <a:avLst/>
          </a:prstGeom>
        </p:spPr>
      </p:pic>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6" name="Rectangle 75"/>
          <p:cNvSpPr/>
          <p:nvPr/>
        </p:nvSpPr>
        <p:spPr>
          <a:xfrm>
            <a:off x="7998781" y="6004337"/>
            <a:ext cx="4108881"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stretch>
            <a:fillRect/>
          </a:stretch>
        </p:blipFill>
        <p:spPr>
          <a:xfrm>
            <a:off x="209893" y="2613114"/>
            <a:ext cx="5249465" cy="2987337"/>
          </a:xfrm>
          <a:prstGeom prst="rect">
            <a:avLst/>
          </a:prstGeom>
        </p:spPr>
      </p:pic>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pic>
        <p:nvPicPr>
          <p:cNvPr id="28" name="Picture 27"/>
          <p:cNvPicPr>
            <a:picLocks noChangeAspect="1"/>
          </p:cNvPicPr>
          <p:nvPr/>
        </p:nvPicPr>
        <p:blipFill>
          <a:blip r:embed="rId4"/>
          <a:stretch>
            <a:fillRect/>
          </a:stretch>
        </p:blipFill>
        <p:spPr>
          <a:xfrm>
            <a:off x="6237631" y="2613114"/>
            <a:ext cx="5606036" cy="3038386"/>
          </a:xfrm>
          <a:prstGeom prst="rect">
            <a:avLst/>
          </a:prstGeom>
        </p:spPr>
      </p:pic>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15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3.xml><?xml version="1.0" encoding="utf-8"?>
<ds:datastoreItem xmlns:ds="http://schemas.openxmlformats.org/officeDocument/2006/customXml" ds:itemID="{96706C82-9A35-4FC9-80CF-94C79D8B99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15137</TotalTime>
  <Words>1615</Words>
  <Application>Microsoft Office PowerPoint</Application>
  <PresentationFormat>Widescreen</PresentationFormat>
  <Paragraphs>187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Calibri</vt:lpstr>
      <vt:lpstr>Cambria</vt:lpstr>
      <vt:lpstr>Cambria Math</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Mhdella</cp:lastModifiedBy>
  <cp:revision>495</cp:revision>
  <dcterms:created xsi:type="dcterms:W3CDTF">2023-10-05T16:02:21Z</dcterms:created>
  <dcterms:modified xsi:type="dcterms:W3CDTF">2024-12-10T12:24:38Z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